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4"/>
  </p:sldMasterIdLst>
  <p:sldIdLst>
    <p:sldId id="256" r:id="rId5"/>
    <p:sldId id="277" r:id="rId6"/>
    <p:sldId id="257" r:id="rId7"/>
    <p:sldId id="270" r:id="rId8"/>
    <p:sldId id="271" r:id="rId9"/>
    <p:sldId id="272" r:id="rId10"/>
    <p:sldId id="275" r:id="rId11"/>
    <p:sldId id="276" r:id="rId12"/>
    <p:sldId id="273" r:id="rId13"/>
    <p:sldId id="274" r:id="rId14"/>
    <p:sldId id="282" r:id="rId15"/>
    <p:sldId id="288" r:id="rId16"/>
    <p:sldId id="279" r:id="rId17"/>
    <p:sldId id="266" r:id="rId18"/>
    <p:sldId id="280" r:id="rId19"/>
    <p:sldId id="281" r:id="rId20"/>
    <p:sldId id="283" r:id="rId21"/>
    <p:sldId id="285" r:id="rId22"/>
    <p:sldId id="286" r:id="rId23"/>
    <p:sldId id="287" r:id="rId24"/>
    <p:sldId id="258" r:id="rId25"/>
    <p:sldId id="259" r:id="rId26"/>
    <p:sldId id="260" r:id="rId27"/>
    <p:sldId id="284" r:id="rId28"/>
    <p:sldId id="278" r:id="rId29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2528D9-5EF2-475D-B1CF-182B384E1F94}" v="179" dt="2020-04-22T07:35:26.6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D335808-D631-4C78-AC8E-9755222EB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341FC1E-EB94-4BD0-8A07-13692AD85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6DD09FF-A8F5-4EF3-85A6-057FFA254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5B27D-8035-4A20-9A04-092FF88B2F55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E3D7963-8E5F-43DE-BA53-B91418A84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48E54FB-3E2F-449D-8E35-2C4817148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C9CD-2B27-4807-BD6A-2ED0D0DBF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75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4D6E2B9-98A0-472B-B4BC-E7513502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4BDD9DB8-4C4E-4007-99CF-9B395A281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40DB0C4-A778-4619-B0EB-5F09F115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5B27D-8035-4A20-9A04-092FF88B2F55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B99B0AC-0ABF-4312-B2B4-CC00AB460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BC58F34-2318-456D-AF38-200987DCF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C9CD-2B27-4807-BD6A-2ED0D0DBF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03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FBC53E69-90DB-48AB-8455-75AFD835A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889293B1-8D6B-43B5-A0CC-A0AD343F36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68AD409-5403-459F-94CC-35338999F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5B27D-8035-4A20-9A04-092FF88B2F55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88AD675-992B-4A7D-9249-D1AAA399A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5B9BF93-0308-439F-911B-0E893F5A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C9CD-2B27-4807-BD6A-2ED0D0DBF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50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DD26E76-6A62-4456-B941-91DEEF9C9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A2780D9-18A6-4D19-8129-C769B30A8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27715F8-8D37-4475-B877-65CEF00E0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5B27D-8035-4A20-9A04-092FF88B2F55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15380C1-6E4B-41FF-A9E4-9ED24B90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03CB89E-488A-4910-9FC6-F26193BE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C9CD-2B27-4807-BD6A-2ED0D0DBF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95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A9E734E-2B45-4BA4-8195-BB72DD87C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DB85A47-3EEB-49F9-9FFF-F77A697F8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7A5D173-37E3-420B-8312-18A72B38F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5B27D-8035-4A20-9A04-092FF88B2F55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8CB87F4-B2E9-46C3-9427-8AE9D9FF9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B8E4158-117B-46EA-B479-26C454CD0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C9CD-2B27-4807-BD6A-2ED0D0DBF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163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D7BC23A-087D-4C01-B01B-FB1D35D8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9C4BE82-3F19-4041-BEE7-D9958E382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5418515F-C44E-483A-84E3-30A3D3355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0A8694E-0A2C-4636-BE84-60987E458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5B27D-8035-4A20-9A04-092FF88B2F55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8CDAE01-733D-4FD3-B2E9-63F0BDA0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95CFD82-68E2-4A39-96E4-A21474A0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C9CD-2B27-4807-BD6A-2ED0D0DBF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123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53BB723-4056-4119-86C4-C39BE9EE8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66FD6B0-638A-43F6-95CF-69A84EF7F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CA57A4B0-3D84-449D-8294-CBD8CFAB1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03D4CF15-1A89-4C58-BE01-C9C85F1B7B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838F4622-ED85-4150-B6DC-18BE13F7D8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EAD53BA4-DC9B-4BA9-A044-73F68593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5B27D-8035-4A20-9A04-092FF88B2F55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7F58607F-4508-45D0-AD97-04EB70A14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4AA06E5F-B744-4612-9082-EF24F35DE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C9CD-2B27-4807-BD6A-2ED0D0DBF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64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2E1F399-43FF-425E-A238-A4F9664CA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4A0F261A-33CE-4BBD-87E3-27FC2B715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5B27D-8035-4A20-9A04-092FF88B2F55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453F6582-9EA2-42CF-B771-753926037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8EF8F03-DDE8-4DF6-A3DF-ADA42B77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C9CD-2B27-4807-BD6A-2ED0D0DBF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82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D40B1369-EEBD-43A3-AD32-1A3AE9BE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5B27D-8035-4A20-9A04-092FF88B2F55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EB0F3E00-A885-4230-8F99-7CC624F6E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ECB1120-7482-4E6A-BAA7-056D6F78F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C9CD-2B27-4807-BD6A-2ED0D0DBF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787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C4386B1-3008-4CBC-B8D7-E9A08266E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4B36592-821E-40DB-A66A-9BDBD3766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778E6DEE-F43E-4DBC-8053-5AC9F39EE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B08CDA8-E726-4AD1-86CF-C8C1CE96A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5B27D-8035-4A20-9A04-092FF88B2F55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C99F857-C93A-4E0F-AFB0-838486066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00334A9-A0EF-4E44-955B-F7D3714B5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C9CD-2B27-4807-BD6A-2ED0D0DBF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468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440F71-A9D6-4F4A-ABB9-43689882A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FB637288-F0A8-4152-BA22-2C6F26CBF2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9A33BDE-14FF-49A0-A9D5-C5CE7DA46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426D702-CD77-45CE-BFC0-B8E41EFE2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5B27D-8035-4A20-9A04-092FF88B2F55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49E76ED-6FCD-422B-86C5-00298F354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0C9B3DD-32E1-4154-B28A-368605F8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C9CD-2B27-4807-BD6A-2ED0D0DBF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36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66007E90-8AF8-4259-97EE-77CF1337B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279949B-5AF5-49D6-88C5-83B589558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F2083F5-2903-4B41-85DC-77E5C4F27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5B27D-8035-4A20-9A04-092FF88B2F55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AABD68A-FE0D-4453-A056-1FE2E2B51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DC4B312-3161-4A34-9863-79D9976CC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0C9CD-2B27-4807-BD6A-2ED0D0DBF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63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499E7F5-11C3-4132-BBED-C1C912018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he-IL" dirty="0"/>
              <a:t>פרויקט גמר </a:t>
            </a:r>
            <a:br>
              <a:rPr lang="he-IL" dirty="0"/>
            </a:br>
            <a:r>
              <a:rPr lang="he-IL" dirty="0"/>
              <a:t>דו"ח התקדמות </a:t>
            </a:r>
            <a:endParaRPr lang="en-US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E6171D96-25E6-430A-9165-8EEDF2D4F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9601" y="4673073"/>
            <a:ext cx="6972277" cy="2003952"/>
          </a:xfrm>
        </p:spPr>
        <p:txBody>
          <a:bodyPr anchor="t">
            <a:normAutofit/>
          </a:bodyPr>
          <a:lstStyle/>
          <a:p>
            <a:pPr algn="r"/>
            <a:r>
              <a:rPr lang="he-IL" sz="2000" dirty="0"/>
              <a:t>נבו ענבר</a:t>
            </a:r>
          </a:p>
          <a:p>
            <a:pPr algn="r"/>
            <a:r>
              <a:rPr lang="he-IL" sz="2000" dirty="0"/>
              <a:t>גיא רותם</a:t>
            </a:r>
          </a:p>
          <a:p>
            <a:pPr algn="r"/>
            <a:endParaRPr lang="he-IL" sz="2000" dirty="0"/>
          </a:p>
          <a:p>
            <a:pPr algn="r"/>
            <a:r>
              <a:rPr lang="he-IL" sz="2000" dirty="0"/>
              <a:t>תאריך: 22.04.20</a:t>
            </a:r>
          </a:p>
          <a:p>
            <a:pPr algn="r"/>
            <a:endParaRPr lang="en-US" sz="2000" dirty="0"/>
          </a:p>
        </p:txBody>
      </p:sp>
      <p:sp>
        <p:nvSpPr>
          <p:cNvPr id="27" name="Freeform: Shape 2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1C90225-7D47-4D97-A6F1-4653EFE4F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694" b="-2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31337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1C7E7BC-EA6B-473B-9114-6CE0D9B17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he-IL" dirty="0"/>
              <a:t>תכנון מסלול </a:t>
            </a:r>
            <a:endParaRPr lang="en-US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4A4BEE6C-53B4-44C5-BADE-4C26B9F7F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293"/>
          <a:stretch/>
        </p:blipFill>
        <p:spPr>
          <a:xfrm>
            <a:off x="71120" y="54559"/>
            <a:ext cx="4561820" cy="6748881"/>
          </a:xfrm>
          <a:prstGeom prst="rect">
            <a:avLst/>
          </a:prstGeom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73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800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AFE1C3C-6B93-4612-908E-A41729D12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סימולצי</a:t>
            </a:r>
            <a:r>
              <a:rPr lang="he-IL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ה</a:t>
            </a:r>
            <a:br>
              <a:rPr lang="he-IL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he-IL" sz="3000" dirty="0"/>
              <a:t>גומייה מקבילה לחריץ כאשר יש שגיאה בגובה הסופי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782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4E7A587-1D4E-4DCB-82EF-241B51AC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סימולציות – בקרת מיקום</a:t>
            </a:r>
            <a:br>
              <a:rPr lang="en-US" dirty="0"/>
            </a:br>
            <a:r>
              <a:rPr lang="he-IL" dirty="0"/>
              <a:t>גומייה מקבילה לחריץ</a:t>
            </a:r>
            <a:endParaRPr lang="en-US" dirty="0"/>
          </a:p>
        </p:txBody>
      </p:sp>
      <p:pic>
        <p:nvPicPr>
          <p:cNvPr id="7" name="תמונה 6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id="{BF84AA91-FE17-49E6-8946-264E95C2A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4" y="1638302"/>
            <a:ext cx="5852172" cy="4389129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85610EB-2D89-41E6-A36C-F3628FF8D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690688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06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72D388-33F7-4D26-93F7-0A01F38D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סימולציות – בקרת מיקום</a:t>
            </a:r>
            <a:br>
              <a:rPr lang="en-US" dirty="0"/>
            </a:br>
            <a:r>
              <a:rPr lang="he-IL" dirty="0"/>
              <a:t>גומייה מקבילה לחריץ</a:t>
            </a:r>
            <a:r>
              <a:rPr lang="en-US" dirty="0"/>
              <a:t>-</a:t>
            </a:r>
            <a:r>
              <a:rPr lang="he-IL" dirty="0"/>
              <a:t>כוחות ב </a:t>
            </a:r>
            <a:r>
              <a:rPr lang="en-US" dirty="0"/>
              <a:t>Y</a:t>
            </a:r>
            <a:r>
              <a:rPr lang="he-IL" dirty="0"/>
              <a:t> ו </a:t>
            </a:r>
            <a:r>
              <a:rPr lang="en-US" dirty="0"/>
              <a:t>X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940079E-8DA6-410B-BBF6-AA6044020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2196460"/>
            <a:ext cx="5852172" cy="438912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91AE1E9-708D-4A1D-BFE6-FC6C17FE0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9645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59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4E7A587-1D4E-4DCB-82EF-241B51AC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סימולציות – בקרת אימפדנס - </a:t>
            </a:r>
            <a:r>
              <a:rPr lang="en-US" dirty="0"/>
              <a:t>IMIC</a:t>
            </a:r>
            <a:br>
              <a:rPr lang="en-US" dirty="0"/>
            </a:br>
            <a:r>
              <a:rPr lang="he-IL" dirty="0"/>
              <a:t>גומייה מקבילה לחריץ</a:t>
            </a:r>
            <a:endParaRPr lang="en-US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603B4EA6-A5F1-412C-83C9-BA5872CEC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18" y="1596385"/>
            <a:ext cx="5852172" cy="4389129"/>
          </a:xfrm>
          <a:prstGeom prst="rect">
            <a:avLst/>
          </a:prstGeom>
        </p:spPr>
      </p:pic>
      <p:pic>
        <p:nvPicPr>
          <p:cNvPr id="10" name="תמונה 9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8EE6B59B-547F-4E65-9899-956E489FB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9" y="1596385"/>
            <a:ext cx="5852172" cy="4389129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BCE86470-ABCC-4D04-921A-4B4461CBBA3F}"/>
              </a:ext>
            </a:extLst>
          </p:cNvPr>
          <p:cNvSpPr txBox="1"/>
          <p:nvPr/>
        </p:nvSpPr>
        <p:spPr>
          <a:xfrm>
            <a:off x="5774690" y="6076626"/>
            <a:ext cx="630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בכל הסימולציות יש שגיאה של 15 מ"מ בגובה הסופי של הגומייה (</a:t>
            </a:r>
            <a:r>
              <a:rPr lang="en-US" dirty="0"/>
              <a:t>target position</a:t>
            </a:r>
            <a:r>
              <a:rPr lang="he-IL" dirty="0"/>
              <a:t>)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ציין מיקום תוכן 2">
                <a:extLst>
                  <a:ext uri="{FF2B5EF4-FFF2-40B4-BE49-F238E27FC236}">
                    <a16:creationId xmlns:a16="http://schemas.microsoft.com/office/drawing/2014/main" id="{6A99B05D-5392-417A-B464-7C61F18036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43139" y="2390412"/>
                <a:ext cx="2018040" cy="17438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𝐻𝑧</m:t>
                          </m:r>
                        </m:e>
                      </m:d>
                    </m:oMath>
                  </m:oMathPara>
                </a14:m>
                <a:endParaRPr lang="en-US" sz="1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𝐾𝑔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6" name="מציין מיקום תוכן 2">
                <a:extLst>
                  <a:ext uri="{FF2B5EF4-FFF2-40B4-BE49-F238E27FC236}">
                    <a16:creationId xmlns:a16="http://schemas.microsoft.com/office/drawing/2014/main" id="{6A99B05D-5392-417A-B464-7C61F18036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3139" y="2390412"/>
                <a:ext cx="2018040" cy="174380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323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D956F72F-54D1-4ACC-8E0E-74A62C9E7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8" y="2353469"/>
            <a:ext cx="5801784" cy="4351338"/>
          </a:xfrm>
        </p:spPr>
      </p:pic>
      <p:sp>
        <p:nvSpPr>
          <p:cNvPr id="6" name="כותרת 1">
            <a:extLst>
              <a:ext uri="{FF2B5EF4-FFF2-40B4-BE49-F238E27FC236}">
                <a16:creationId xmlns:a16="http://schemas.microsoft.com/office/drawing/2014/main" id="{1DD0523D-52F5-46B3-A305-EA3D71961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סימולציות – בקרת אימפדנס - </a:t>
            </a:r>
            <a:r>
              <a:rPr lang="en-US" dirty="0"/>
              <a:t>IMIC</a:t>
            </a:r>
            <a:br>
              <a:rPr lang="en-US" dirty="0"/>
            </a:br>
            <a:r>
              <a:rPr lang="he-IL" dirty="0"/>
              <a:t>גומייה מקבילה לחריץ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ציין מיקום תוכן 2">
                <a:extLst>
                  <a:ext uri="{FF2B5EF4-FFF2-40B4-BE49-F238E27FC236}">
                    <a16:creationId xmlns:a16="http://schemas.microsoft.com/office/drawing/2014/main" id="{A3BF5AEE-DDF9-4932-8197-6939C2294A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9650" y="4961006"/>
                <a:ext cx="2018040" cy="1743801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rmAutofit/>
              </a:bodyPr>
              <a:lstStyle>
                <a:lvl1pPr marL="228600" indent="-22860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𝐻𝑧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𝐾𝑔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7" name="מציין מיקום תוכן 2">
                <a:extLst>
                  <a:ext uri="{FF2B5EF4-FFF2-40B4-BE49-F238E27FC236}">
                    <a16:creationId xmlns:a16="http://schemas.microsoft.com/office/drawing/2014/main" id="{A3BF5AEE-DDF9-4932-8197-6939C2294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650" y="4961006"/>
                <a:ext cx="2018040" cy="1743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171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8B025DC-08A3-4D31-BA40-40B6E03D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סימולציות – בקרת אימפדנס - </a:t>
            </a:r>
            <a:r>
              <a:rPr lang="en-US" dirty="0"/>
              <a:t>IMIC</a:t>
            </a:r>
            <a:br>
              <a:rPr lang="en-US" dirty="0"/>
            </a:br>
            <a:r>
              <a:rPr lang="he-IL" dirty="0"/>
              <a:t>גומייה מקבילה לחריץ</a:t>
            </a:r>
            <a:endParaRPr lang="en-US" dirty="0"/>
          </a:p>
        </p:txBody>
      </p:sp>
      <p:pic>
        <p:nvPicPr>
          <p:cNvPr id="5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2B4E323-0A1C-4D25-8F50-BDC6CF9CC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34" y="2199635"/>
            <a:ext cx="5852172" cy="438912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2737820-4EAB-4B8D-B8EA-5D3D51DE2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28" y="2272660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מציין מיקום תוכן 2">
                <a:extLst>
                  <a:ext uri="{FF2B5EF4-FFF2-40B4-BE49-F238E27FC236}">
                    <a16:creationId xmlns:a16="http://schemas.microsoft.com/office/drawing/2014/main" id="{A4EB03C4-31A4-474E-BE88-F8C5FA0E6F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88459" y="2993049"/>
                <a:ext cx="1844056" cy="8719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e>
                      </m:d>
                    </m:oMath>
                  </m:oMathPara>
                </a14:m>
                <a:endParaRPr lang="en-US" sz="1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10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𝐾𝑔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8" name="מציין מיקום תוכן 2">
                <a:extLst>
                  <a:ext uri="{FF2B5EF4-FFF2-40B4-BE49-F238E27FC236}">
                    <a16:creationId xmlns:a16="http://schemas.microsoft.com/office/drawing/2014/main" id="{A4EB03C4-31A4-474E-BE88-F8C5FA0E6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8459" y="2993049"/>
                <a:ext cx="1844056" cy="87190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03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D2411684-3F7F-48B4-8D51-75B30A26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סימולציות – בקרת אימפדנס - </a:t>
            </a:r>
            <a:r>
              <a:rPr lang="en-US" dirty="0"/>
              <a:t>IMIC</a:t>
            </a:r>
            <a:br>
              <a:rPr lang="en-US" dirty="0"/>
            </a:br>
            <a:r>
              <a:rPr lang="he-IL" dirty="0"/>
              <a:t>גומייה מקבילה לחריץ</a:t>
            </a:r>
            <a:endParaRPr lang="en-US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798D448F-E35B-46FE-A53F-5C2CDCCCE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4" y="2329810"/>
            <a:ext cx="5852172" cy="4389129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B17F0BF5-0D9C-4CB8-84D4-F61E157D3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926" y="2329810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מציין מיקום תוכן 2">
                <a:extLst>
                  <a:ext uri="{FF2B5EF4-FFF2-40B4-BE49-F238E27FC236}">
                    <a16:creationId xmlns:a16="http://schemas.microsoft.com/office/drawing/2014/main" id="{7F17ACA8-E6C0-43E5-8ABF-7AE880A50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5902" y="1980837"/>
                <a:ext cx="1943100" cy="11243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e>
                      </m:d>
                    </m:oMath>
                  </m:oMathPara>
                </a14:m>
                <a:endParaRPr lang="en-US" sz="1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10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𝐾𝑔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9" name="מציין מיקום תוכן 2">
                <a:extLst>
                  <a:ext uri="{FF2B5EF4-FFF2-40B4-BE49-F238E27FC236}">
                    <a16:creationId xmlns:a16="http://schemas.microsoft.com/office/drawing/2014/main" id="{7F17ACA8-E6C0-43E5-8ABF-7AE880A50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902" y="1980837"/>
                <a:ext cx="1943100" cy="112431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9788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57F44B6-F33B-4370-8CFE-A355AAC02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סימולציות – בקרת אימפדנס - </a:t>
            </a:r>
            <a:r>
              <a:rPr lang="en-US" dirty="0"/>
              <a:t>IMIC</a:t>
            </a:r>
            <a:br>
              <a:rPr lang="en-US" dirty="0"/>
            </a:br>
            <a:r>
              <a:rPr lang="he-IL" dirty="0"/>
              <a:t>גומייה מקבילה לחריץ</a:t>
            </a:r>
            <a:r>
              <a:rPr lang="en-US" dirty="0"/>
              <a:t>-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7F85163D-5403-49E1-A808-C9A894A1C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28" y="2225035"/>
            <a:ext cx="5852172" cy="4389129"/>
          </a:xfrm>
          <a:prstGeom prst="rect">
            <a:avLst/>
          </a:prstGeom>
        </p:spPr>
      </p:pic>
      <p:pic>
        <p:nvPicPr>
          <p:cNvPr id="7" name="תמונה 6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B0A539F9-4C59-4D33-964D-DCAE0E238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2225035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מציין מיקום תוכן 2">
                <a:extLst>
                  <a:ext uri="{FF2B5EF4-FFF2-40B4-BE49-F238E27FC236}">
                    <a16:creationId xmlns:a16="http://schemas.microsoft.com/office/drawing/2014/main" id="{748EBB1B-D3AB-47DD-9986-4D307F8DF8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39228" y="3123837"/>
                <a:ext cx="2098062" cy="8719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e>
                      </m:d>
                    </m:oMath>
                  </m:oMathPara>
                </a14:m>
                <a:endParaRPr lang="en-US" sz="1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𝐾𝑔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8" name="מציין מיקום תוכן 2">
                <a:extLst>
                  <a:ext uri="{FF2B5EF4-FFF2-40B4-BE49-F238E27FC236}">
                    <a16:creationId xmlns:a16="http://schemas.microsoft.com/office/drawing/2014/main" id="{748EBB1B-D3AB-47DD-9986-4D307F8DF8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9228" y="3123837"/>
                <a:ext cx="2098062" cy="87190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812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96B5825-DC30-48BE-A14D-CFB5A31D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סימולציות – בקרת אימפדנס - </a:t>
            </a:r>
            <a:r>
              <a:rPr lang="en-US" dirty="0"/>
              <a:t>IMIC</a:t>
            </a:r>
            <a:br>
              <a:rPr lang="en-US" dirty="0"/>
            </a:br>
            <a:r>
              <a:rPr lang="he-IL" dirty="0"/>
              <a:t>גומייה מקבילה לחריץ</a:t>
            </a:r>
            <a:endParaRPr lang="en-US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C60CEB0E-9DE5-4D32-A930-D51B698AA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77410"/>
            <a:ext cx="5852172" cy="4389129"/>
          </a:xfrm>
          <a:prstGeom prst="rect">
            <a:avLst/>
          </a:prstGeom>
        </p:spPr>
      </p:pic>
      <p:pic>
        <p:nvPicPr>
          <p:cNvPr id="8" name="תמונה 7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85B13AD-162C-438C-BB05-D56485B88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7409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מציין מיקום תוכן 2">
                <a:extLst>
                  <a:ext uri="{FF2B5EF4-FFF2-40B4-BE49-F238E27FC236}">
                    <a16:creationId xmlns:a16="http://schemas.microsoft.com/office/drawing/2014/main" id="{A894995E-9996-42B5-8C2B-ED7BCBD01C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71575" y="3038293"/>
                <a:ext cx="2341890" cy="7814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600" b="0" i="1" smtClean="0">
                          <a:latin typeface="Cambria Math" panose="02040503050406030204" pitchFamily="18" charset="0"/>
                        </a:rPr>
                        <m:t>5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e>
                      </m:d>
                    </m:oMath>
                  </m:oMathPara>
                </a14:m>
                <a:endParaRPr lang="en-US" sz="1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600" b="0" i="1" smtClean="0">
                          <a:latin typeface="Cambria Math" panose="02040503050406030204" pitchFamily="18" charset="0"/>
                        </a:rPr>
                        <m:t>50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𝐾𝑔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600" b="0" i="1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4" name="מציין מיקום תוכן 2">
                <a:extLst>
                  <a:ext uri="{FF2B5EF4-FFF2-40B4-BE49-F238E27FC236}">
                    <a16:creationId xmlns:a16="http://schemas.microsoft.com/office/drawing/2014/main" id="{A894995E-9996-42B5-8C2B-ED7BCBD01C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71575" y="3038293"/>
                <a:ext cx="2341890" cy="781413"/>
              </a:xfrm>
              <a:blipFill>
                <a:blip r:embed="rId4"/>
                <a:stretch>
                  <a:fillRect b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9630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BA2BD8-838F-46FA-A1B2-7CEA0B09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5605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סימולציה</a:t>
            </a:r>
            <a:endParaRPr lang="en-US" dirty="0"/>
          </a:p>
        </p:txBody>
      </p:sp>
      <p:pic>
        <p:nvPicPr>
          <p:cNvPr id="4" name="y2mate.com - Simulation Video_33m-gvbTRRs_1080p">
            <a:hlinkClick r:id="" action="ppaction://media"/>
            <a:extLst>
              <a:ext uri="{FF2B5EF4-FFF2-40B4-BE49-F238E27FC236}">
                <a16:creationId xmlns:a16="http://schemas.microsoft.com/office/drawing/2014/main" id="{35EB0ABB-916E-4677-8015-5C1482B8E38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6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6050" y="1721168"/>
            <a:ext cx="7319900" cy="411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8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6B5841A-1057-4830-9E66-5F43D1C96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סימולציות – בקרת אימפדנס - </a:t>
            </a:r>
            <a:r>
              <a:rPr lang="en-US" dirty="0"/>
              <a:t>IMIC</a:t>
            </a:r>
            <a:br>
              <a:rPr lang="en-US" dirty="0"/>
            </a:br>
            <a:r>
              <a:rPr lang="he-IL" dirty="0"/>
              <a:t>גומייה מקבילה לחריץ</a:t>
            </a:r>
            <a:endParaRPr lang="en-US" dirty="0"/>
          </a:p>
        </p:txBody>
      </p:sp>
      <p:pic>
        <p:nvPicPr>
          <p:cNvPr id="5" name="תמונה 4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id="{86C71E41-9B71-4351-AF57-38D4836BD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2170421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94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4F6314FE-17B0-40C2-8B80-9AB02B2E8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אובייקטים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בסימולציה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144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כותרת 7">
            <a:extLst>
              <a:ext uri="{FF2B5EF4-FFF2-40B4-BE49-F238E27FC236}">
                <a16:creationId xmlns:a16="http://schemas.microsoft.com/office/drawing/2014/main" id="{E5821DDE-0294-42A9-B8AB-763EE45FD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he-IL" sz="3200" dirty="0">
                <a:solidFill>
                  <a:schemeClr val="bg1"/>
                </a:solidFill>
              </a:rPr>
              <a:t>קביעת פרמטרים לגומייה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051E1A7-1820-4C1D-8D11-93DD1A500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50" y="1597390"/>
            <a:ext cx="9334500" cy="8703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e-IL" sz="1600" dirty="0"/>
              <a:t>תכונות מגע מוגדרות באמצעות </a:t>
            </a:r>
            <a:r>
              <a:rPr lang="en-US" sz="1600" dirty="0" err="1"/>
              <a:t>solref,solimp</a:t>
            </a:r>
            <a:endParaRPr lang="en-US" sz="1600" dirty="0"/>
          </a:p>
          <a:p>
            <a:pPr marL="0" indent="0" algn="ctr">
              <a:buNone/>
            </a:pPr>
            <a:endParaRPr lang="en-US" sz="1600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B4B1D1B-E336-42CA-892D-F0B534FB3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67"/>
          <a:stretch/>
        </p:blipFill>
        <p:spPr>
          <a:xfrm>
            <a:off x="6722145" y="3403306"/>
            <a:ext cx="5621128" cy="1710773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EEF54B81-4C81-45E6-B496-FEAAA7DAA93F}"/>
              </a:ext>
            </a:extLst>
          </p:cNvPr>
          <p:cNvSpPr txBox="1"/>
          <p:nvPr/>
        </p:nvSpPr>
        <p:spPr>
          <a:xfrm>
            <a:off x="116359" y="2032542"/>
            <a:ext cx="54483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b="1" dirty="0" err="1"/>
              <a:t>Mujoco</a:t>
            </a:r>
            <a:r>
              <a:rPr lang="en-US" b="1" dirty="0"/>
              <a:t> 1.5</a:t>
            </a:r>
          </a:p>
          <a:p>
            <a:pPr algn="l" rtl="0">
              <a:spcAft>
                <a:spcPts val="600"/>
              </a:spcAft>
            </a:pPr>
            <a:endParaRPr lang="en-US" b="1" dirty="0"/>
          </a:p>
          <a:p>
            <a:pPr algn="l" rtl="0">
              <a:spcAft>
                <a:spcPts val="600"/>
              </a:spcAft>
            </a:pPr>
            <a:r>
              <a:rPr lang="en-US" b="1" dirty="0" err="1"/>
              <a:t>solref</a:t>
            </a:r>
            <a:r>
              <a:rPr lang="en-US" b="1" dirty="0"/>
              <a:t>(time </a:t>
            </a:r>
            <a:r>
              <a:rPr lang="en-US" b="1" dirty="0" err="1"/>
              <a:t>const,damping</a:t>
            </a:r>
            <a:r>
              <a:rPr lang="en-US" b="1" dirty="0"/>
              <a:t> ratio):</a:t>
            </a:r>
          </a:p>
          <a:p>
            <a:pPr algn="l" rtl="0">
              <a:spcAft>
                <a:spcPts val="600"/>
              </a:spcAft>
            </a:pPr>
            <a:r>
              <a:rPr lang="en-US" dirty="0"/>
              <a:t>b = 2 / (</a:t>
            </a:r>
            <a:r>
              <a:rPr lang="en-US" dirty="0" err="1"/>
              <a:t>dmax</a:t>
            </a:r>
            <a:r>
              <a:rPr lang="en-US" dirty="0"/>
              <a:t> * </a:t>
            </a:r>
            <a:r>
              <a:rPr lang="en-US" dirty="0" err="1"/>
              <a:t>timeconst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k = d(r) / (</a:t>
            </a:r>
            <a:r>
              <a:rPr lang="en-US" dirty="0" err="1"/>
              <a:t>dmax</a:t>
            </a:r>
            <a:r>
              <a:rPr lang="en-US" dirty="0"/>
              <a:t> * </a:t>
            </a:r>
            <a:r>
              <a:rPr lang="en-US" dirty="0" err="1"/>
              <a:t>dmax</a:t>
            </a:r>
            <a:r>
              <a:rPr lang="en-US" dirty="0"/>
              <a:t> * </a:t>
            </a:r>
            <a:r>
              <a:rPr lang="en-US" dirty="0" err="1"/>
              <a:t>timeconst</a:t>
            </a:r>
            <a:r>
              <a:rPr lang="en-US" dirty="0"/>
              <a:t> * </a:t>
            </a:r>
            <a:r>
              <a:rPr lang="en-US" dirty="0" err="1"/>
              <a:t>timeconst</a:t>
            </a:r>
            <a:r>
              <a:rPr lang="en-US" dirty="0"/>
              <a:t> * </a:t>
            </a:r>
            <a:r>
              <a:rPr lang="en-US" dirty="0" err="1"/>
              <a:t>dampratio</a:t>
            </a:r>
            <a:r>
              <a:rPr lang="en-US" dirty="0"/>
              <a:t> * </a:t>
            </a:r>
            <a:r>
              <a:rPr lang="en-US" dirty="0" err="1"/>
              <a:t>dampratio</a:t>
            </a:r>
            <a:r>
              <a:rPr lang="en-US" dirty="0"/>
              <a:t>)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96BA1586-580A-44BD-9C6A-B498449D89DF}"/>
              </a:ext>
            </a:extLst>
          </p:cNvPr>
          <p:cNvSpPr txBox="1"/>
          <p:nvPr/>
        </p:nvSpPr>
        <p:spPr>
          <a:xfrm>
            <a:off x="5314950" y="1978835"/>
            <a:ext cx="54483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Aft>
                <a:spcPts val="600"/>
              </a:spcAft>
            </a:pPr>
            <a:r>
              <a:rPr lang="en-US" b="1" dirty="0" err="1"/>
              <a:t>Mujoco</a:t>
            </a:r>
            <a:r>
              <a:rPr lang="en-US" b="1" dirty="0"/>
              <a:t> 2.0</a:t>
            </a:r>
          </a:p>
          <a:p>
            <a:pPr algn="l" rtl="0">
              <a:spcAft>
                <a:spcPts val="600"/>
              </a:spcAft>
            </a:pPr>
            <a:endParaRPr lang="en-US" b="1" dirty="0"/>
          </a:p>
          <a:p>
            <a:pPr algn="l" rtl="0">
              <a:spcAft>
                <a:spcPts val="600"/>
              </a:spcAft>
            </a:pPr>
            <a:r>
              <a:rPr lang="en-US" dirty="0" err="1"/>
              <a:t>solref</a:t>
            </a:r>
            <a:r>
              <a:rPr lang="en-US" dirty="0"/>
              <a:t>(</a:t>
            </a:r>
            <a:r>
              <a:rPr lang="en-US" dirty="0" err="1"/>
              <a:t>stiffness,damping</a:t>
            </a:r>
            <a:r>
              <a:rPr lang="en-US" dirty="0"/>
              <a:t>)</a:t>
            </a:r>
          </a:p>
          <a:p>
            <a:pPr algn="l" rtl="0">
              <a:spcAft>
                <a:spcPts val="600"/>
              </a:spcAft>
            </a:pPr>
            <a:endParaRPr lang="en-US" dirty="0"/>
          </a:p>
          <a:p>
            <a:pPr algn="l" rtl="0">
              <a:spcAft>
                <a:spcPts val="600"/>
              </a:spcAft>
            </a:pPr>
            <a:r>
              <a:rPr lang="en-US" dirty="0" err="1"/>
              <a:t>solimp</a:t>
            </a:r>
            <a:endParaRPr lang="en-US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BF5C4D4A-31DE-4699-B88C-4F455930693D}"/>
              </a:ext>
            </a:extLst>
          </p:cNvPr>
          <p:cNvSpPr txBox="1"/>
          <p:nvPr/>
        </p:nvSpPr>
        <p:spPr>
          <a:xfrm>
            <a:off x="555030" y="4452853"/>
            <a:ext cx="544830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Aft>
                <a:spcPts val="600"/>
              </a:spcAft>
            </a:pPr>
            <a:r>
              <a:rPr lang="he-IL" dirty="0"/>
              <a:t>:מגדיר קשיחות וריסון של המגע </a:t>
            </a:r>
            <a:r>
              <a:rPr lang="en-US" dirty="0" err="1"/>
              <a:t>Solref</a:t>
            </a:r>
            <a:r>
              <a:rPr lang="he-IL" dirty="0"/>
              <a:t> </a:t>
            </a:r>
          </a:p>
          <a:p>
            <a:pPr>
              <a:spcAft>
                <a:spcPts val="600"/>
              </a:spcAft>
            </a:pPr>
            <a:r>
              <a:rPr lang="en-US" dirty="0"/>
              <a:t> :</a:t>
            </a:r>
            <a:r>
              <a:rPr lang="en-US" dirty="0" err="1"/>
              <a:t>solimp</a:t>
            </a:r>
            <a:r>
              <a:rPr lang="he-IL" dirty="0"/>
              <a:t>מגדיר את האימפדנס במהלך הדינמיקה, כלומר כמה להתחשב בקשיחות ובריסון המוגדרים</a:t>
            </a:r>
            <a:endParaRPr lang="en-US" dirty="0"/>
          </a:p>
        </p:txBody>
      </p:sp>
      <p:sp>
        <p:nvSpPr>
          <p:cNvPr id="9" name="מלבן 9">
            <a:extLst>
              <a:ext uri="{FF2B5EF4-FFF2-40B4-BE49-F238E27FC236}">
                <a16:creationId xmlns:a16="http://schemas.microsoft.com/office/drawing/2014/main" id="{A6CDB347-F2D1-4B10-BFB1-DA4EA5F72B01}"/>
              </a:ext>
            </a:extLst>
          </p:cNvPr>
          <p:cNvSpPr/>
          <p:nvPr/>
        </p:nvSpPr>
        <p:spPr>
          <a:xfrm>
            <a:off x="1924537" y="6185253"/>
            <a:ext cx="8342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b="1" dirty="0"/>
              <a:t>הפרמטרים כפי שהוגדרו בסימולציה: </a:t>
            </a:r>
            <a:r>
              <a:rPr lang="en-US" b="1" dirty="0" err="1"/>
              <a:t>solref</a:t>
            </a:r>
            <a:r>
              <a:rPr lang="en-US" b="1" dirty="0"/>
              <a:t>="-20 -700" </a:t>
            </a:r>
            <a:r>
              <a:rPr lang="en-US" b="1" dirty="0" err="1"/>
              <a:t>solimp</a:t>
            </a:r>
            <a:r>
              <a:rPr lang="en-US" b="1" dirty="0"/>
              <a:t>="0.95 0.999 .0012 0.5 1"</a:t>
            </a:r>
          </a:p>
        </p:txBody>
      </p:sp>
    </p:spTree>
    <p:extLst>
      <p:ext uri="{BB962C8B-B14F-4D97-AF65-F5344CB8AC3E}">
        <p14:creationId xmlns:p14="http://schemas.microsoft.com/office/powerpoint/2010/main" val="2773226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2DF8177-3D26-4709-BE1F-F112146F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Gripper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500AD5A-AEA8-4C30-A4A5-A95BF7926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197" y="2326640"/>
            <a:ext cx="3988803" cy="453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44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09A9B16-6FD9-4CE7-B6D6-2883FE79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בעיות שנתקלנו בהם במהלך העבודה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2594C5C-3D83-4926-9DF9-513CD8B12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9425" cy="4351338"/>
          </a:xfrm>
        </p:spPr>
        <p:txBody>
          <a:bodyPr/>
          <a:lstStyle/>
          <a:p>
            <a:r>
              <a:rPr lang="he-IL" dirty="0"/>
              <a:t>הגדרת פרמטרים </a:t>
            </a:r>
            <a:r>
              <a:rPr lang="he-IL" dirty="0" err="1"/>
              <a:t>פיזקליים</a:t>
            </a:r>
            <a:r>
              <a:rPr lang="he-IL" dirty="0"/>
              <a:t> לגומייה</a:t>
            </a:r>
          </a:p>
          <a:p>
            <a:r>
              <a:rPr lang="he-IL" dirty="0" err="1"/>
              <a:t>הגומיה</a:t>
            </a:r>
            <a:r>
              <a:rPr lang="he-IL" dirty="0"/>
              <a:t> </a:t>
            </a:r>
            <a:r>
              <a:rPr lang="he-IL" dirty="0" err="1"/>
              <a:t>ממודלת</a:t>
            </a:r>
            <a:r>
              <a:rPr lang="he-IL" dirty="0"/>
              <a:t> כגלילים – מאפשר גלגול</a:t>
            </a:r>
          </a:p>
          <a:p>
            <a:r>
              <a:rPr lang="he-IL" dirty="0"/>
              <a:t>מניעת תזוזה של </a:t>
            </a:r>
            <a:r>
              <a:rPr lang="he-IL" dirty="0" err="1"/>
              <a:t>הגומיה</a:t>
            </a:r>
            <a:r>
              <a:rPr lang="he-IL" dirty="0"/>
              <a:t> בסיום המהלך (סיום ההכנסה, תחילת </a:t>
            </a:r>
            <a:r>
              <a:rPr lang="he-IL" dirty="0" err="1"/>
              <a:t>העליה</a:t>
            </a:r>
            <a:r>
              <a:rPr lang="he-IL" dirty="0"/>
              <a:t>) </a:t>
            </a:r>
          </a:p>
          <a:p>
            <a:r>
              <a:rPr lang="he-IL" dirty="0"/>
              <a:t>מדידת כוחות </a:t>
            </a:r>
            <a:r>
              <a:rPr lang="he-IL" dirty="0" err="1"/>
              <a:t>אינטרקציה</a:t>
            </a:r>
            <a:endParaRPr lang="he-IL" dirty="0"/>
          </a:p>
          <a:p>
            <a:r>
              <a:rPr lang="he-IL" dirty="0"/>
              <a:t>הפרדה בין כוחות המגע שבין </a:t>
            </a:r>
            <a:r>
              <a:rPr lang="he-IL" dirty="0" err="1"/>
              <a:t>הגריפר</a:t>
            </a:r>
            <a:r>
              <a:rPr lang="he-IL" dirty="0"/>
              <a:t> </a:t>
            </a:r>
            <a:r>
              <a:rPr lang="he-IL" dirty="0" err="1"/>
              <a:t>לגומיה</a:t>
            </a:r>
            <a:r>
              <a:rPr lang="he-IL" dirty="0"/>
              <a:t> ובין </a:t>
            </a:r>
            <a:r>
              <a:rPr lang="he-IL" dirty="0" err="1"/>
              <a:t>הגריפר</a:t>
            </a:r>
            <a:r>
              <a:rPr lang="he-IL" dirty="0"/>
              <a:t> ולמכסה כדי  </a:t>
            </a:r>
            <a:r>
              <a:rPr lang="he-IL" dirty="0" err="1"/>
              <a:t>להמנע</a:t>
            </a:r>
            <a:r>
              <a:rPr lang="he-IL" dirty="0"/>
              <a:t> </a:t>
            </a:r>
            <a:r>
              <a:rPr lang="he-IL" dirty="0" err="1"/>
              <a:t>מאימפקטים</a:t>
            </a:r>
            <a:r>
              <a:rPr lang="he-IL" dirty="0"/>
              <a:t> ו"שגיאות"</a:t>
            </a:r>
            <a:r>
              <a:rPr lang="en-US" dirty="0"/>
              <a:t> </a:t>
            </a:r>
            <a:r>
              <a:rPr lang="he-IL" dirty="0"/>
              <a:t>מיקום גדולות באימפדנס</a:t>
            </a:r>
          </a:p>
          <a:p>
            <a:r>
              <a:rPr lang="he-IL" dirty="0"/>
              <a:t>נדרשים אימפדנסים שונים עבור מגע עם חומרים שונים</a:t>
            </a:r>
          </a:p>
          <a:p>
            <a:endParaRPr lang="he-IL" dirty="0"/>
          </a:p>
          <a:p>
            <a:endParaRPr lang="en-US" dirty="0"/>
          </a:p>
          <a:p>
            <a:pPr marL="0" indent="0">
              <a:buNone/>
            </a:pPr>
            <a:endParaRPr lang="he-I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068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2CDA3B3C-BCAD-4FC6-985C-6A170707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solidFill>
                  <a:schemeClr val="bg1"/>
                </a:solidFill>
              </a:rPr>
              <a:t>משימות להמשך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10327A6-1CDB-40AB-A202-498F21A9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3"/>
            <a:ext cx="10515600" cy="3659988"/>
          </a:xfrm>
        </p:spPr>
        <p:txBody>
          <a:bodyPr>
            <a:normAutofit/>
          </a:bodyPr>
          <a:lstStyle/>
          <a:p>
            <a:r>
              <a:rPr lang="he-IL" sz="2000">
                <a:solidFill>
                  <a:schemeClr val="bg1"/>
                </a:solidFill>
              </a:rPr>
              <a:t>שיפור פרמטרים פיזקליים לגומייה</a:t>
            </a:r>
          </a:p>
          <a:p>
            <a:r>
              <a:rPr lang="he-IL" sz="2000">
                <a:solidFill>
                  <a:schemeClr val="bg1"/>
                </a:solidFill>
              </a:rPr>
              <a:t>שיפור סביבת העבודה </a:t>
            </a:r>
          </a:p>
          <a:p>
            <a:r>
              <a:rPr lang="he-IL" sz="2000">
                <a:solidFill>
                  <a:schemeClr val="bg1"/>
                </a:solidFill>
              </a:rPr>
              <a:t>דיוק העקיבה</a:t>
            </a:r>
          </a:p>
          <a:p>
            <a:r>
              <a:rPr lang="he-IL" sz="2000">
                <a:solidFill>
                  <a:schemeClr val="bg1"/>
                </a:solidFill>
              </a:rPr>
              <a:t>הוספת בקרת אימפדנס דינאמית.</a:t>
            </a:r>
          </a:p>
          <a:p>
            <a:r>
              <a:rPr lang="he-IL" sz="2000">
                <a:solidFill>
                  <a:schemeClr val="bg1"/>
                </a:solidFill>
              </a:rPr>
              <a:t>הכנסת מודל אימפדנס תלת מימדי בתוספת מומנטים</a:t>
            </a:r>
          </a:p>
          <a:p>
            <a:r>
              <a:rPr lang="he-IL" sz="2000">
                <a:solidFill>
                  <a:schemeClr val="bg1"/>
                </a:solidFill>
              </a:rPr>
              <a:t>התמודדות עם שגיאות מיקום של הגומייה</a:t>
            </a:r>
          </a:p>
          <a:p>
            <a:r>
              <a:rPr lang="he-IL" sz="2000">
                <a:solidFill>
                  <a:schemeClr val="bg1"/>
                </a:solidFill>
              </a:rPr>
              <a:t>שילוב למידה בסימולציה</a:t>
            </a:r>
          </a:p>
          <a:p>
            <a:r>
              <a:rPr lang="he-IL" sz="2000">
                <a:solidFill>
                  <a:schemeClr val="bg1"/>
                </a:solidFill>
              </a:rPr>
              <a:t>הוספת גומייה סגורה.</a:t>
            </a:r>
          </a:p>
          <a:p>
            <a:r>
              <a:rPr lang="he-IL" sz="2000">
                <a:solidFill>
                  <a:schemeClr val="bg1"/>
                </a:solidFill>
              </a:rPr>
              <a:t>שינוי אוריינטציית הגריפר בכדי לקבל  זווית  הכנסה נוחה יותר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265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F4A9F68-7E38-4DF3-860D-0A83CC5A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853" y="129697"/>
            <a:ext cx="7474172" cy="1325563"/>
          </a:xfrm>
        </p:spPr>
        <p:txBody>
          <a:bodyPr>
            <a:normAutofit/>
          </a:bodyPr>
          <a:lstStyle/>
          <a:p>
            <a:r>
              <a:rPr lang="he-IL" dirty="0"/>
              <a:t>שינויים שנערכו בסימולציה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9F0A9A6-A34F-4C90-AFC4-6A46F4A43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798" y="1304925"/>
            <a:ext cx="8299449" cy="555307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he-IL" sz="2000" b="1" dirty="0"/>
              <a:t>בניית סביבת עבודה ב</a:t>
            </a:r>
            <a:r>
              <a:rPr lang="en-US" sz="2000" b="1" dirty="0"/>
              <a:t>Python</a:t>
            </a:r>
            <a:r>
              <a:rPr lang="he-IL" sz="2000" b="1" dirty="0"/>
              <a:t>: </a:t>
            </a:r>
          </a:p>
          <a:p>
            <a:r>
              <a:rPr lang="he-IL" sz="2000" dirty="0"/>
              <a:t>יצירת מחלקות</a:t>
            </a:r>
          </a:p>
          <a:p>
            <a:pPr lvl="1"/>
            <a:r>
              <a:rPr lang="he-IL" sz="2000" dirty="0"/>
              <a:t>ניהול סימולציה ב-</a:t>
            </a:r>
            <a:r>
              <a:rPr lang="en-US" sz="2000" dirty="0" err="1"/>
              <a:t>Mujoco</a:t>
            </a:r>
            <a:endParaRPr lang="he-IL" sz="2000" dirty="0"/>
          </a:p>
          <a:p>
            <a:pPr lvl="1"/>
            <a:r>
              <a:rPr lang="he-IL" sz="2000" dirty="0" err="1"/>
              <a:t>קינמטיקה</a:t>
            </a:r>
            <a:r>
              <a:rPr lang="he-IL" sz="2000" dirty="0"/>
              <a:t> הפוכה</a:t>
            </a:r>
          </a:p>
          <a:p>
            <a:pPr lvl="1"/>
            <a:r>
              <a:rPr lang="he-IL" sz="2000" dirty="0"/>
              <a:t>בקרה (</a:t>
            </a:r>
            <a:r>
              <a:rPr lang="en-US" sz="2000" dirty="0"/>
              <a:t>PID</a:t>
            </a:r>
            <a:r>
              <a:rPr lang="he-IL" sz="2000" dirty="0"/>
              <a:t>, </a:t>
            </a:r>
            <a:r>
              <a:rPr lang="en-US" sz="2000" dirty="0"/>
              <a:t>Impedance</a:t>
            </a:r>
            <a:r>
              <a:rPr lang="he-IL" sz="2000" dirty="0"/>
              <a:t>)</a:t>
            </a:r>
          </a:p>
          <a:p>
            <a:pPr lvl="1"/>
            <a:r>
              <a:rPr lang="he-IL" sz="2000" dirty="0"/>
              <a:t>משימות</a:t>
            </a:r>
          </a:p>
          <a:p>
            <a:pPr lvl="2"/>
            <a:r>
              <a:rPr lang="en-US" dirty="0"/>
              <a:t>Waypoint</a:t>
            </a:r>
            <a:endParaRPr lang="he-IL" dirty="0"/>
          </a:p>
          <a:p>
            <a:pPr lvl="2"/>
            <a:r>
              <a:rPr lang="he-IL" dirty="0"/>
              <a:t>תזוזה לאורך ציר (אופקית ואנכית)</a:t>
            </a:r>
          </a:p>
          <a:p>
            <a:pPr lvl="2"/>
            <a:r>
              <a:rPr lang="he-IL" dirty="0"/>
              <a:t>סגירה ופתיחה של </a:t>
            </a:r>
            <a:r>
              <a:rPr lang="he-IL" dirty="0" err="1"/>
              <a:t>הגריפר</a:t>
            </a:r>
            <a:r>
              <a:rPr lang="he-IL" dirty="0"/>
              <a:t> (מומש על </a:t>
            </a:r>
            <a:r>
              <a:rPr lang="he-IL" dirty="0" err="1"/>
              <a:t>גריפר</a:t>
            </a:r>
            <a:r>
              <a:rPr lang="he-IL" dirty="0"/>
              <a:t> 3 אצבעות – לא בשימוש)</a:t>
            </a:r>
          </a:p>
          <a:p>
            <a:pPr lvl="1"/>
            <a:r>
              <a:rPr lang="he-IL" sz="2000" dirty="0"/>
              <a:t>תכנון מסלול</a:t>
            </a:r>
          </a:p>
          <a:p>
            <a:pPr lvl="1"/>
            <a:r>
              <a:rPr lang="he-IL" sz="2000" dirty="0"/>
              <a:t>שמירת מידע </a:t>
            </a:r>
          </a:p>
          <a:p>
            <a:pPr lvl="1"/>
            <a:r>
              <a:rPr lang="he-IL" sz="2000" dirty="0"/>
              <a:t>גרפים</a:t>
            </a:r>
          </a:p>
          <a:p>
            <a:pPr lvl="1"/>
            <a:r>
              <a:rPr lang="he-IL" sz="2000" dirty="0"/>
              <a:t>מידע </a:t>
            </a:r>
            <a:r>
              <a:rPr lang="he-IL" sz="2000" dirty="0" err="1"/>
              <a:t>קינמטי</a:t>
            </a:r>
            <a:r>
              <a:rPr lang="he-IL" sz="2000" dirty="0"/>
              <a:t> ודינמי – הוצאת מידע מהסימולציה</a:t>
            </a:r>
          </a:p>
          <a:p>
            <a:pPr>
              <a:buFontTx/>
              <a:buChar char="-"/>
            </a:pPr>
            <a:endParaRPr lang="he-IL" sz="1300" dirty="0"/>
          </a:p>
          <a:p>
            <a:endParaRPr lang="en-US" sz="1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F315105-38C4-4BFE-A38C-2BBCA00B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62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F4A9F68-7E38-4DF3-860D-0A83CC5A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84137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סביבת עבודה - מחלקות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9F0A9A6-A34F-4C90-AFC4-6A46F4A43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275" y="1133475"/>
            <a:ext cx="10515600" cy="522922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he-IL" b="1" dirty="0" err="1"/>
              <a:t>קינמטיקה</a:t>
            </a:r>
            <a:r>
              <a:rPr lang="he-IL" b="1" dirty="0"/>
              <a:t> הפוכה </a:t>
            </a:r>
            <a:endParaRPr lang="he-IL" dirty="0"/>
          </a:p>
          <a:p>
            <a:pPr lvl="1"/>
            <a:r>
              <a:rPr lang="he-IL" dirty="0"/>
              <a:t>מימוש </a:t>
            </a:r>
            <a:r>
              <a:rPr lang="he-IL" dirty="0" err="1"/>
              <a:t>קינמטיקה</a:t>
            </a:r>
            <a:r>
              <a:rPr lang="he-IL" dirty="0"/>
              <a:t> הפוכה. </a:t>
            </a:r>
          </a:p>
          <a:p>
            <a:pPr lvl="1"/>
            <a:r>
              <a:rPr lang="he-IL" dirty="0"/>
              <a:t>התאמת </a:t>
            </a:r>
            <a:r>
              <a:rPr lang="he-IL" dirty="0" err="1"/>
              <a:t>הקינמטיקה</a:t>
            </a:r>
            <a:r>
              <a:rPr lang="he-IL" dirty="0"/>
              <a:t> ליחידת הקצה.</a:t>
            </a:r>
          </a:p>
          <a:p>
            <a:pPr lvl="1"/>
            <a:r>
              <a:rPr lang="he-IL" dirty="0"/>
              <a:t>שימוש בפתרונות מסוג </a:t>
            </a:r>
            <a:r>
              <a:rPr lang="en-US" dirty="0"/>
              <a:t>elbow-up</a:t>
            </a:r>
            <a:r>
              <a:rPr lang="he-IL" dirty="0"/>
              <a:t> </a:t>
            </a:r>
            <a:r>
              <a:rPr lang="he-IL" dirty="0" err="1"/>
              <a:t>בקינמטיקה</a:t>
            </a:r>
            <a:r>
              <a:rPr lang="he-IL" dirty="0"/>
              <a:t> הפוכה לצורך מניעת מגע של גוף הרובוט בשולחן.</a:t>
            </a:r>
          </a:p>
          <a:p>
            <a:pPr lvl="1"/>
            <a:r>
              <a:rPr lang="he-IL" dirty="0"/>
              <a:t>העברה של מיקום החוליות הנוכחי לצורך קבלת הפתרון </a:t>
            </a:r>
            <a:r>
              <a:rPr lang="he-IL" dirty="0" err="1"/>
              <a:t>הקינמטי</a:t>
            </a:r>
            <a:r>
              <a:rPr lang="he-IL" dirty="0"/>
              <a:t> הקרוב ביותר.</a:t>
            </a:r>
          </a:p>
          <a:p>
            <a:pPr marL="457200" lvl="1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>
              <a:buFontTx/>
              <a:buChar char="-"/>
            </a:pPr>
            <a:endParaRPr lang="he-IL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72EC81-54DF-4883-B835-A8B503258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09" y="3576392"/>
            <a:ext cx="4894216" cy="261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21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F4A9F68-7E38-4DF3-860D-0A83CC5A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84137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סביבת עבודה - מחלקות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9F0A9A6-A34F-4C90-AFC4-6A46F4A43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" y="1133475"/>
            <a:ext cx="11868150" cy="572452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he-IL" b="1" dirty="0"/>
              <a:t>בקרה</a:t>
            </a:r>
            <a:endParaRPr lang="he-IL" dirty="0"/>
          </a:p>
          <a:p>
            <a:pPr lvl="1"/>
            <a:r>
              <a:rPr lang="he-IL" dirty="0"/>
              <a:t>סגירת חוג בקרה במרחב המפרקים לאחר שימוש </a:t>
            </a:r>
            <a:r>
              <a:rPr lang="he-IL" dirty="0" err="1"/>
              <a:t>בקינ</a:t>
            </a:r>
            <a:r>
              <a:rPr lang="he-IL" dirty="0"/>
              <a:t>' הפוכה (בקרת מיקום), </a:t>
            </a:r>
          </a:p>
          <a:p>
            <a:pPr marL="457200" lvl="1" indent="0">
              <a:buNone/>
            </a:pPr>
            <a:r>
              <a:rPr lang="en-US" dirty="0"/>
              <a:t>   </a:t>
            </a:r>
            <a:r>
              <a:rPr lang="he-IL" dirty="0"/>
              <a:t>בחירה בסוג הבקר (</a:t>
            </a:r>
            <a:r>
              <a:rPr lang="en-US" dirty="0"/>
              <a:t>P,PI,PD,PID</a:t>
            </a:r>
            <a:r>
              <a:rPr lang="he-IL" dirty="0"/>
              <a:t>)</a:t>
            </a:r>
          </a:p>
          <a:p>
            <a:pPr lvl="1"/>
            <a:r>
              <a:rPr lang="he-IL" dirty="0"/>
              <a:t>מימוש בקרת אימפדנס </a:t>
            </a:r>
            <a:r>
              <a:rPr lang="en-US" dirty="0"/>
              <a:t>IMIC </a:t>
            </a:r>
            <a:r>
              <a:rPr lang="he-IL" dirty="0"/>
              <a:t> ע"י קביעת פרמטרים של קשיחות מסה וריסון של מודל האימפדנס ופתרון 3 משוואות דיפ' חד ממדיות</a:t>
            </a:r>
            <a:r>
              <a:rPr lang="en-US" dirty="0"/>
              <a:t> </a:t>
            </a:r>
            <a:r>
              <a:rPr lang="he-IL" dirty="0"/>
              <a:t> שאינן </a:t>
            </a:r>
            <a:r>
              <a:rPr lang="he-IL" dirty="0" err="1"/>
              <a:t>מצומדות</a:t>
            </a:r>
            <a:r>
              <a:rPr lang="he-IL" dirty="0"/>
              <a:t>.</a:t>
            </a:r>
          </a:p>
          <a:p>
            <a:pPr lvl="2"/>
            <a:r>
              <a:rPr lang="he-IL" dirty="0"/>
              <a:t>שימוש בכוחות מגע של יחידת הקצה בשלושה ממדים ובמיקום הרגעי.</a:t>
            </a:r>
          </a:p>
          <a:p>
            <a:pPr marL="914400" lvl="2" indent="0">
              <a:buNone/>
            </a:pPr>
            <a:endParaRPr lang="he-IL" dirty="0"/>
          </a:p>
          <a:p>
            <a:pPr marL="914400" lvl="2" indent="0">
              <a:buNone/>
            </a:pPr>
            <a:endParaRPr lang="he-IL" dirty="0"/>
          </a:p>
          <a:p>
            <a:pPr marL="457200" lvl="1" indent="0">
              <a:buNone/>
            </a:pPr>
            <a:endParaRPr lang="he-IL" dirty="0"/>
          </a:p>
          <a:p>
            <a:pPr marL="457200" lvl="1" indent="0">
              <a:buNone/>
            </a:pPr>
            <a:endParaRPr lang="he-IL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he-IL" dirty="0"/>
              <a:t>סגירת החוג מתבצעת עד הגעה לשגיאה מוגדרת של המפרקים או לפי זמן קצוב </a:t>
            </a:r>
          </a:p>
          <a:p>
            <a:pPr marL="457200" lvl="1" indent="0">
              <a:buNone/>
            </a:pPr>
            <a:endParaRPr lang="he-IL" dirty="0"/>
          </a:p>
          <a:p>
            <a:pPr marL="457200" lvl="1" indent="0">
              <a:buNone/>
            </a:pPr>
            <a:endParaRPr lang="he-IL" dirty="0"/>
          </a:p>
          <a:p>
            <a:pPr marL="457200" lvl="1" indent="0">
              <a:buNone/>
            </a:pPr>
            <a:br>
              <a:rPr lang="en-US" dirty="0"/>
            </a:br>
            <a:endParaRPr lang="he-IL" dirty="0"/>
          </a:p>
          <a:p>
            <a:pPr>
              <a:buFontTx/>
              <a:buChar char="-"/>
            </a:pPr>
            <a:endParaRPr lang="he-IL" dirty="0"/>
          </a:p>
          <a:p>
            <a:pPr>
              <a:buFontTx/>
              <a:buChar char="-"/>
            </a:pPr>
            <a:endParaRPr lang="he-I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05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B6AD1A6-ED5D-47A8-8D85-97DACC04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קבלת כוחות המגע בסימולציה 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7F3FFE7D-761F-402E-8FB9-E453D7B40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6586" y="2143709"/>
            <a:ext cx="10278828" cy="345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67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EED618D-C554-44A6-A3B6-4800F91E5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סביבת עבודה - מחלקות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F916F72-ACBE-497B-9BC5-171153461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e-IL" b="1" dirty="0"/>
              <a:t>משימות</a:t>
            </a:r>
          </a:p>
          <a:p>
            <a:pPr lvl="1"/>
            <a:r>
              <a:rPr lang="en-US" dirty="0"/>
              <a:t> -Waypoint</a:t>
            </a:r>
            <a:r>
              <a:rPr lang="he-IL" dirty="0"/>
              <a:t>הגעה </a:t>
            </a:r>
            <a:r>
              <a:rPr lang="he-IL" dirty="0" err="1"/>
              <a:t>לנק</a:t>
            </a:r>
            <a:r>
              <a:rPr lang="he-IL" dirty="0"/>
              <a:t>' ואוריינטציה נדרשת עד רמת דיוק מוגדרת או זמן מוגדר.</a:t>
            </a:r>
          </a:p>
          <a:p>
            <a:pPr lvl="1"/>
            <a:r>
              <a:rPr lang="he-IL" dirty="0"/>
              <a:t>תנועה במישור-תנועה לאורך קו תנועה אופקית או אנכית</a:t>
            </a:r>
          </a:p>
          <a:p>
            <a:pPr lvl="1"/>
            <a:r>
              <a:rPr lang="he-IL" dirty="0"/>
              <a:t>סגירה ופתיחה של </a:t>
            </a:r>
            <a:r>
              <a:rPr lang="he-IL" dirty="0" err="1"/>
              <a:t>הגריפר</a:t>
            </a:r>
            <a:r>
              <a:rPr lang="he-IL" dirty="0"/>
              <a:t> (מומש על </a:t>
            </a:r>
            <a:r>
              <a:rPr lang="he-IL" dirty="0" err="1"/>
              <a:t>גריפר</a:t>
            </a:r>
            <a:r>
              <a:rPr lang="he-IL" dirty="0"/>
              <a:t> 3 אצבעות – לא בשימוש)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he-IL" dirty="0"/>
              <a:t>	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r>
              <a:rPr lang="he-IL" dirty="0"/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823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85ADE8-4F82-4D16-B77D-1879545F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סביבת עבודה - מחלקות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B89237C-BD78-4F18-BE37-DB7742674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b="1" dirty="0"/>
              <a:t>מידע </a:t>
            </a:r>
            <a:r>
              <a:rPr lang="he-IL" b="1" dirty="0" err="1"/>
              <a:t>קינמטי</a:t>
            </a:r>
            <a:r>
              <a:rPr lang="he-IL" b="1" dirty="0"/>
              <a:t> ודינמי</a:t>
            </a:r>
          </a:p>
          <a:p>
            <a:pPr marL="0" indent="0">
              <a:buNone/>
            </a:pPr>
            <a:endParaRPr lang="he-IL" b="1" dirty="0"/>
          </a:p>
          <a:p>
            <a:pPr lvl="1"/>
            <a:r>
              <a:rPr lang="he-IL" dirty="0"/>
              <a:t>קבלת </a:t>
            </a:r>
            <a:r>
              <a:rPr lang="he-IL" dirty="0" err="1"/>
              <a:t>יעקוביאן</a:t>
            </a:r>
            <a:r>
              <a:rPr lang="he-IL" dirty="0"/>
              <a:t> קווי וזוויתי</a:t>
            </a:r>
          </a:p>
          <a:p>
            <a:pPr lvl="1"/>
            <a:r>
              <a:rPr lang="he-IL" dirty="0"/>
              <a:t>מיקומים, מהירויות ותאוצות של המפרקים.</a:t>
            </a:r>
          </a:p>
          <a:p>
            <a:pPr lvl="1"/>
            <a:r>
              <a:rPr lang="he-IL" dirty="0"/>
              <a:t>מהירות מיקום ותאוצה של אובייקט</a:t>
            </a:r>
          </a:p>
          <a:p>
            <a:pPr lvl="1"/>
            <a:r>
              <a:rPr lang="he-IL" dirty="0"/>
              <a:t>מט' אינרציה </a:t>
            </a:r>
            <a:r>
              <a:rPr lang="en-US" dirty="0"/>
              <a:t>H</a:t>
            </a:r>
            <a:r>
              <a:rPr lang="he-IL" dirty="0"/>
              <a:t> </a:t>
            </a:r>
          </a:p>
          <a:p>
            <a:pPr lvl="1"/>
            <a:r>
              <a:rPr lang="he-IL" dirty="0"/>
              <a:t>כוחות מגע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82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3DC23FC-EC95-4FFB-A4B5-FA0AE34DB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סביבת עבודה - מחלקות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EF4A2A21-8EEE-4564-98AC-5E908382D8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906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he-IL" sz="2400" b="1" dirty="0"/>
                  <a:t>תכנון מסלול חד </a:t>
                </a:r>
                <a:r>
                  <a:rPr lang="he-IL" sz="2400" b="1" dirty="0" err="1"/>
                  <a:t>מימדי</a:t>
                </a:r>
                <a:r>
                  <a:rPr lang="he-IL" sz="2400" b="1" dirty="0"/>
                  <a:t>: </a:t>
                </a:r>
                <a:br>
                  <a:rPr lang="en-US" sz="2400" b="1" dirty="0"/>
                </a:br>
                <a:r>
                  <a:rPr lang="he-IL" sz="2400" dirty="0"/>
                  <a:t>המשתמש מגדיר תנאי שפה על המיקום, מהירות ותאוצה </a:t>
                </a:r>
                <a:br>
                  <a:rPr lang="en-US" sz="2400" dirty="0"/>
                </a:br>
                <a:r>
                  <a:rPr lang="he-IL" sz="2400" dirty="0"/>
                  <a:t>עבור 6 תנאי שפה נדרש פולינום מסדר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𝑝𝑜𝑙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he-IL" sz="2400" dirty="0"/>
                  <a:t> </a:t>
                </a:r>
                <a:r>
                  <a:rPr lang="en-US" sz="2400" dirty="0"/>
                  <a:t>.</a:t>
                </a:r>
                <a:br>
                  <a:rPr lang="en-US" sz="2400" dirty="0"/>
                </a:br>
                <a:r>
                  <a:rPr lang="he-IL" sz="2400" dirty="0"/>
                  <a:t>הפונקצייה מחזירה את מקדמי הפולינומים הנדרשים לקיום תנאי השפה .</a:t>
                </a:r>
              </a:p>
              <a:p>
                <a:r>
                  <a:rPr lang="he-IL" sz="2400" dirty="0"/>
                  <a:t>מעקב אחרי נק' לאורך המסלול מתבצע עד הגעה לשגיא מוגדרת.</a:t>
                </a:r>
                <a:br>
                  <a:rPr lang="en-US" sz="2400" dirty="0"/>
                </a:br>
                <a:endParaRPr lang="he-IL" sz="240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EF4A2A21-8EEE-4564-98AC-5E908382D8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9065"/>
                <a:ext cx="10515600" cy="4351338"/>
              </a:xfrm>
              <a:blipFill>
                <a:blip r:embed="rId2"/>
                <a:stretch>
                  <a:fillRect t="-2101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תמונה 5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614DA9A-0FD0-438C-A0C8-AA952AD0B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39" y="3312372"/>
            <a:ext cx="4655961" cy="349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12614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7461229F1FB5449F24755FD64FDB2C" ma:contentTypeVersion="8" ma:contentTypeDescription="Create a new document." ma:contentTypeScope="" ma:versionID="edc217152cc4287458a96b2331b518b4">
  <xsd:schema xmlns:xsd="http://www.w3.org/2001/XMLSchema" xmlns:xs="http://www.w3.org/2001/XMLSchema" xmlns:p="http://schemas.microsoft.com/office/2006/metadata/properties" xmlns:ns3="58db89a9-1433-47f2-b2c1-c3002312a610" xmlns:ns4="5816d2bd-375f-4610-b219-46ca5e9e8d9e" targetNamespace="http://schemas.microsoft.com/office/2006/metadata/properties" ma:root="true" ma:fieldsID="061b45cf719543588b2ca196d043dfd5" ns3:_="" ns4:_="">
    <xsd:import namespace="58db89a9-1433-47f2-b2c1-c3002312a610"/>
    <xsd:import namespace="5816d2bd-375f-4610-b219-46ca5e9e8d9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b89a9-1433-47f2-b2c1-c3002312a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16d2bd-375f-4610-b219-46ca5e9e8d9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2796F2-D6E4-43D5-B52A-7005402751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db89a9-1433-47f2-b2c1-c3002312a610"/>
    <ds:schemaRef ds:uri="5816d2bd-375f-4610-b219-46ca5e9e8d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FB0E77-7A51-4BB8-88A1-54CA258721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A4DC4C-5FC0-473C-9A1A-F7FAEAE0A0D3}">
  <ds:schemaRefs>
    <ds:schemaRef ds:uri="http://purl.org/dc/elements/1.1/"/>
    <ds:schemaRef ds:uri="http://schemas.microsoft.com/office/2006/metadata/properties"/>
    <ds:schemaRef ds:uri="5816d2bd-375f-4610-b219-46ca5e9e8d9e"/>
    <ds:schemaRef ds:uri="http://purl.org/dc/terms/"/>
    <ds:schemaRef ds:uri="58db89a9-1433-47f2-b2c1-c3002312a6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724</Words>
  <Application>Microsoft Office PowerPoint</Application>
  <PresentationFormat>Widescreen</PresentationFormat>
  <Paragraphs>128</Paragraphs>
  <Slides>25</Slides>
  <Notes>0</Notes>
  <HiddenSlides>6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Wingdings</vt:lpstr>
      <vt:lpstr>ערכת נושא Office</vt:lpstr>
      <vt:lpstr>פרויקט גמר  דו"ח התקדמות </vt:lpstr>
      <vt:lpstr>סימולציה</vt:lpstr>
      <vt:lpstr>שינויים שנערכו בסימולציה</vt:lpstr>
      <vt:lpstr>סביבת עבודה - מחלקות</vt:lpstr>
      <vt:lpstr>סביבת עבודה - מחלקות</vt:lpstr>
      <vt:lpstr>קבלת כוחות המגע בסימולציה </vt:lpstr>
      <vt:lpstr>סביבת עבודה - מחלקות</vt:lpstr>
      <vt:lpstr>סביבת עבודה - מחלקות</vt:lpstr>
      <vt:lpstr>סביבת עבודה - מחלקות</vt:lpstr>
      <vt:lpstr>תכנון מסלול </vt:lpstr>
      <vt:lpstr>סימולציה גומייה מקבילה לחריץ כאשר יש שגיאה בגובה הסופי</vt:lpstr>
      <vt:lpstr>סימולציות – בקרת מיקום גומייה מקבילה לחריץ</vt:lpstr>
      <vt:lpstr>סימולציות – בקרת מיקום גומייה מקבילה לחריץ-כוחות ב Y ו X</vt:lpstr>
      <vt:lpstr>סימולציות – בקרת אימפדנס - IMIC גומייה מקבילה לחריץ</vt:lpstr>
      <vt:lpstr>סימולציות – בקרת אימפדנס - IMIC גומייה מקבילה לחריץ</vt:lpstr>
      <vt:lpstr>סימולציות – בקרת אימפדנס - IMIC גומייה מקבילה לחריץ</vt:lpstr>
      <vt:lpstr>סימולציות – בקרת אימפדנס - IMIC גומייה מקבילה לחריץ</vt:lpstr>
      <vt:lpstr>סימולציות – בקרת אימפדנס - IMIC גומייה מקבילה לחריץ-</vt:lpstr>
      <vt:lpstr>סימולציות – בקרת אימפדנס - IMIC גומייה מקבילה לחריץ</vt:lpstr>
      <vt:lpstr>סימולציות – בקרת אימפדנס - IMIC גומייה מקבילה לחריץ</vt:lpstr>
      <vt:lpstr>אובייקטים בסימולציה</vt:lpstr>
      <vt:lpstr>קביעת פרמטרים לגומייה</vt:lpstr>
      <vt:lpstr>Gripper</vt:lpstr>
      <vt:lpstr>בעיות שנתקלנו בהם במהלך העבודה</vt:lpstr>
      <vt:lpstr>משימות להמשך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פרויקט גמר  דו"ח התקדמות </dc:title>
  <dc:creator>Limor Harel</dc:creator>
  <cp:lastModifiedBy>Nevo Inbar</cp:lastModifiedBy>
  <cp:revision>22</cp:revision>
  <dcterms:created xsi:type="dcterms:W3CDTF">2020-04-22T15:21:32Z</dcterms:created>
  <dcterms:modified xsi:type="dcterms:W3CDTF">2020-04-22T15:58:06Z</dcterms:modified>
</cp:coreProperties>
</file>